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http://static.sim07.net/2010/03/coca_co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5171062"/>
            <a:ext cx="1686938" cy="1686938"/>
          </a:xfrm>
          <a:prstGeom prst="rect">
            <a:avLst/>
          </a:prstGeom>
          <a:noFill/>
        </p:spPr>
      </p:pic>
      <p:pic>
        <p:nvPicPr>
          <p:cNvPr id="5" name="Picture 8" descr="http://t0.gstatic.com/images?q=tbn:ANd9GcQvEsVB2gBZ-lvKJcQzVoaCyujtdy9yDRbRhD_3uUo8rrUpTu6jZA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90800"/>
            <a:ext cx="1600200" cy="2404673"/>
          </a:xfrm>
          <a:prstGeom prst="rect">
            <a:avLst/>
          </a:prstGeom>
          <a:noFill/>
        </p:spPr>
      </p:pic>
      <p:pic>
        <p:nvPicPr>
          <p:cNvPr id="6" name="Picture 10" descr="http://www.epicuria.fr/wp-content/uploads/2009/10/soupe-oignon-gratinee.jpg"/>
          <p:cNvPicPr>
            <a:picLocks noChangeAspect="1" noChangeArrowheads="1"/>
          </p:cNvPicPr>
          <p:nvPr/>
        </p:nvPicPr>
        <p:blipFill>
          <a:blip r:embed="rId4" cstate="print"/>
          <a:srcRect l="14400" r="13600"/>
          <a:stretch>
            <a:fillRect/>
          </a:stretch>
        </p:blipFill>
        <p:spPr bwMode="auto">
          <a:xfrm>
            <a:off x="7128373" y="4870367"/>
            <a:ext cx="2015627" cy="1987633"/>
          </a:xfrm>
          <a:prstGeom prst="rect">
            <a:avLst/>
          </a:prstGeom>
          <a:noFill/>
        </p:spPr>
      </p:pic>
      <p:pic>
        <p:nvPicPr>
          <p:cNvPr id="7" name="Picture 12" descr="http://static.skynetblogs.be/media/6519/272_glacechocolat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92530" y="2819400"/>
            <a:ext cx="1951470" cy="1795081"/>
          </a:xfrm>
          <a:prstGeom prst="rect">
            <a:avLst/>
          </a:prstGeom>
          <a:noFill/>
        </p:spPr>
      </p:pic>
      <p:pic>
        <p:nvPicPr>
          <p:cNvPr id="8" name="Picture 14" descr="http://mets-idees.fr/wp-content/uploads/2009/06/salade-et-huile-pignon-de-pin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215721"/>
            <a:ext cx="2059283" cy="1642279"/>
          </a:xfrm>
          <a:prstGeom prst="rect">
            <a:avLst/>
          </a:prstGeom>
          <a:noFill/>
        </p:spPr>
      </p:pic>
      <p:pic>
        <p:nvPicPr>
          <p:cNvPr id="9" name="Picture 18" descr="http://4.bp.blogspot.com/-ALc9GLl0iyA/TWMXv_Had8I/AAAAAAAACAM/5F8JtiySTPU/s1600/CakeFace.jpg"/>
          <p:cNvPicPr>
            <a:picLocks noChangeAspect="1" noChangeArrowheads="1"/>
          </p:cNvPicPr>
          <p:nvPr/>
        </p:nvPicPr>
        <p:blipFill>
          <a:blip r:embed="rId7" cstate="print"/>
          <a:srcRect l="16078" t="6612" r="15223"/>
          <a:stretch>
            <a:fillRect/>
          </a:stretch>
        </p:blipFill>
        <p:spPr bwMode="auto">
          <a:xfrm>
            <a:off x="4800600" y="5040858"/>
            <a:ext cx="2015473" cy="181714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Aujourd’hui, c’est mardi le 5 avril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10668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</a:t>
            </a:r>
            <a:r>
              <a:rPr lang="en-US" sz="2800" i="1" dirty="0" smtClean="0"/>
              <a:t>: describe how your family sets the table; interpret a check from a French café</a:t>
            </a:r>
            <a:endParaRPr lang="en-US" sz="28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752600" y="2057400"/>
            <a:ext cx="5257800" cy="2677656"/>
          </a:xfrm>
          <a:prstGeom prst="rect">
            <a:avLst/>
          </a:prstGeom>
          <a:solidFill>
            <a:srgbClr val="FFCCFF"/>
          </a:solidFill>
          <a:ln w="1270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fr-FR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fr-FR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fr-FR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  <a:r>
              <a:rPr lang="fr-FR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: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</a:p>
          <a:p>
            <a:pPr algn="ctr"/>
            <a:r>
              <a:rPr lang="fr-FR" sz="3200" dirty="0" smtClean="0">
                <a:latin typeface="Kristen ITC" pitchFamily="66" charset="0"/>
              </a:rPr>
              <a:t>Name in French one </a:t>
            </a:r>
            <a:r>
              <a:rPr lang="fr-FR" sz="3200" dirty="0" err="1" smtClean="0">
                <a:latin typeface="Kristen ITC" pitchFamily="66" charset="0"/>
              </a:rPr>
              <a:t>thing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would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need</a:t>
            </a:r>
            <a:r>
              <a:rPr lang="fr-FR" sz="3200" dirty="0" smtClean="0">
                <a:latin typeface="Kristen ITC" pitchFamily="66" charset="0"/>
              </a:rPr>
              <a:t> for </a:t>
            </a:r>
            <a:r>
              <a:rPr lang="fr-FR" sz="3200" dirty="0" err="1" smtClean="0">
                <a:latin typeface="Kristen ITC" pitchFamily="66" charset="0"/>
              </a:rPr>
              <a:t>each</a:t>
            </a:r>
            <a:r>
              <a:rPr lang="fr-FR" sz="3200" dirty="0" smtClean="0">
                <a:latin typeface="Kristen ITC" pitchFamily="66" charset="0"/>
              </a:rPr>
              <a:t> of the </a:t>
            </a:r>
            <a:r>
              <a:rPr lang="fr-FR" sz="3200" dirty="0" err="1" smtClean="0">
                <a:latin typeface="Kristen ITC" pitchFamily="66" charset="0"/>
              </a:rPr>
              <a:t>pictured</a:t>
            </a:r>
            <a:r>
              <a:rPr lang="fr-FR" sz="3200" dirty="0" smtClean="0">
                <a:latin typeface="Kristen ITC" pitchFamily="66" charset="0"/>
              </a:rPr>
              <a:t> items (</a:t>
            </a:r>
            <a:r>
              <a:rPr lang="fr-FR" sz="3200" dirty="0" err="1" smtClean="0">
                <a:latin typeface="Kristen ITC" pitchFamily="66" charset="0"/>
              </a:rPr>
              <a:t>fork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napkin</a:t>
            </a:r>
            <a:r>
              <a:rPr lang="fr-FR" sz="3200" dirty="0" smtClean="0">
                <a:latin typeface="Kristen ITC" pitchFamily="66" charset="0"/>
              </a:rPr>
              <a:t>, etc.)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200" y="2340114"/>
            <a:ext cx="762000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1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5257800"/>
            <a:ext cx="762000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3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62800" y="2514600"/>
            <a:ext cx="762000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2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0" y="5181600"/>
            <a:ext cx="762000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4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5029200"/>
            <a:ext cx="762000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5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34200" y="4800600"/>
            <a:ext cx="762000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6</a:t>
            </a:r>
            <a:endParaRPr lang="fr-FR" sz="32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http://static.sim07.net/2010/03/coca_co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886200"/>
            <a:ext cx="2438400" cy="2438400"/>
          </a:xfrm>
          <a:prstGeom prst="rect">
            <a:avLst/>
          </a:prstGeom>
          <a:noFill/>
        </p:spPr>
      </p:pic>
      <p:pic>
        <p:nvPicPr>
          <p:cNvPr id="1032" name="Picture 8" descr="http://t0.gstatic.com/images?q=tbn:ANd9GcQvEsVB2gBZ-lvKJcQzVoaCyujtdy9yDRbRhD_3uUo8rrUpTu6jZA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685800"/>
            <a:ext cx="1743075" cy="2619375"/>
          </a:xfrm>
          <a:prstGeom prst="rect">
            <a:avLst/>
          </a:prstGeom>
          <a:noFill/>
        </p:spPr>
      </p:pic>
      <p:pic>
        <p:nvPicPr>
          <p:cNvPr id="1034" name="Picture 10" descr="http://www.epicuria.fr/wp-content/uploads/2009/10/soupe-oignon-gratinee.jpg"/>
          <p:cNvPicPr>
            <a:picLocks noChangeAspect="1" noChangeArrowheads="1"/>
          </p:cNvPicPr>
          <p:nvPr/>
        </p:nvPicPr>
        <p:blipFill>
          <a:blip r:embed="rId4" cstate="print"/>
          <a:srcRect l="14400" r="13600"/>
          <a:stretch>
            <a:fillRect/>
          </a:stretch>
        </p:blipFill>
        <p:spPr bwMode="auto">
          <a:xfrm>
            <a:off x="2819400" y="685800"/>
            <a:ext cx="2627290" cy="2590800"/>
          </a:xfrm>
          <a:prstGeom prst="rect">
            <a:avLst/>
          </a:prstGeom>
          <a:noFill/>
        </p:spPr>
      </p:pic>
      <p:pic>
        <p:nvPicPr>
          <p:cNvPr id="1036" name="Picture 12" descr="http://static.skynetblogs.be/media/6519/272_glacechocolat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609600"/>
            <a:ext cx="2899352" cy="2667000"/>
          </a:xfrm>
          <a:prstGeom prst="rect">
            <a:avLst/>
          </a:prstGeom>
          <a:noFill/>
        </p:spPr>
      </p:pic>
      <p:pic>
        <p:nvPicPr>
          <p:cNvPr id="1038" name="Picture 14" descr="http://mets-idees.fr/wp-content/uploads/2009/06/salade-et-huile-pignon-de-pin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886200"/>
            <a:ext cx="3141160" cy="2505076"/>
          </a:xfrm>
          <a:prstGeom prst="rect">
            <a:avLst/>
          </a:prstGeom>
          <a:noFill/>
        </p:spPr>
      </p:pic>
      <p:pic>
        <p:nvPicPr>
          <p:cNvPr id="1042" name="Picture 18" descr="http://4.bp.blogspot.com/-ALc9GLl0iyA/TWMXv_Had8I/AAAAAAAACAM/5F8JtiySTPU/s1600/CakeFace.jpg"/>
          <p:cNvPicPr>
            <a:picLocks noChangeAspect="1" noChangeArrowheads="1"/>
          </p:cNvPicPr>
          <p:nvPr/>
        </p:nvPicPr>
        <p:blipFill>
          <a:blip r:embed="rId7" cstate="print"/>
          <a:srcRect l="16078" t="6612" r="15223"/>
          <a:stretch>
            <a:fillRect/>
          </a:stretch>
        </p:blipFill>
        <p:spPr bwMode="auto">
          <a:xfrm>
            <a:off x="5867400" y="3733800"/>
            <a:ext cx="2971800" cy="267936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57200" y="4572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A</a:t>
            </a:r>
            <a:endParaRPr lang="en-US" sz="54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3200" y="6096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FF00"/>
                </a:solidFill>
                <a:latin typeface="Kristen ITC" pitchFamily="66" charset="0"/>
              </a:rPr>
              <a:t>B</a:t>
            </a:r>
            <a:endParaRPr lang="en-US" sz="5400" dirty="0">
              <a:solidFill>
                <a:srgbClr val="FFFF00"/>
              </a:solidFill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7400" y="6096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FF00"/>
                </a:solidFill>
                <a:latin typeface="Kristen ITC" pitchFamily="66" charset="0"/>
              </a:rPr>
              <a:t>C</a:t>
            </a:r>
            <a:endParaRPr lang="en-US" sz="5400" dirty="0">
              <a:solidFill>
                <a:srgbClr val="FFFF00"/>
              </a:solidFill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39624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D</a:t>
            </a:r>
            <a:endParaRPr lang="en-US" sz="54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00400" y="39624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E</a:t>
            </a:r>
            <a:endParaRPr lang="en-US" sz="54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19800" y="38100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FF00"/>
                </a:solidFill>
                <a:latin typeface="Kristen ITC" pitchFamily="66" charset="0"/>
              </a:rPr>
              <a:t>F</a:t>
            </a:r>
            <a:endParaRPr lang="en-US" sz="5400" dirty="0">
              <a:solidFill>
                <a:srgbClr val="FFFF0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28600" y="1219200"/>
            <a:ext cx="8686800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>
              <a:buAutoNum type="arabicPeriod"/>
            </a:pPr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Mettez l’assiette sur la table.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8600" y="2133600"/>
            <a:ext cx="86868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2. Pliez la serviette.</a:t>
            </a:r>
            <a:b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</a:br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Mettez la serviette à gauche de l’assiette.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8600" y="4495800"/>
            <a:ext cx="8686800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3. </a:t>
            </a:r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Mettez la fourchette sur l’assiette. 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48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Sortez les cinq objets et écoutez.</a:t>
            </a:r>
            <a:endParaRPr lang="fr-FR" sz="32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52400" y="685800"/>
            <a:ext cx="8686800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4. Mettez le couteau à droite de l’assiette.</a:t>
            </a:r>
            <a:endParaRPr lang="fr-F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8600" y="3124200"/>
            <a:ext cx="8686800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Mettez la cuillère à droite du couteau.</a:t>
            </a:r>
            <a:endParaRPr lang="fr-F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105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5</cp:revision>
  <dcterms:created xsi:type="dcterms:W3CDTF">2011-04-12T10:47:17Z</dcterms:created>
  <dcterms:modified xsi:type="dcterms:W3CDTF">2011-04-12T12:50:24Z</dcterms:modified>
</cp:coreProperties>
</file>